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02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3020A"/>
          </a:solidFill>
          <a:ln/>
        </p:spPr>
      </p:sp>
      <p:sp>
        <p:nvSpPr>
          <p:cNvPr id="3" name="Shape 1"/>
          <p:cNvSpPr/>
          <p:nvPr/>
        </p:nvSpPr>
        <p:spPr>
          <a:xfrm>
            <a:off x="8778240" y="-2011680"/>
            <a:ext cx="7315200" cy="7315200"/>
          </a:xfrm>
          <a:prstGeom prst="ellipse">
            <a:avLst/>
          </a:prstGeom>
          <a:solidFill>
            <a:srgbClr val="000B1D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548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463040"/>
            <a:ext cx="9601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Calculadora de
</a:t>
            </a:r>
            <a:pPr algn="l" indent="0" marL="0">
              <a:lnSpc>
                <a:spcPts val="5000"/>
              </a:lnSpc>
              <a:buNone/>
            </a:pPr>
            <a:r>
              <a:rPr lang="en-US" sz="4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Presupuesto de Branding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herramienta visual para estimar el alcance y el presupuesto de un proyecto de marca en minutos, fase a fase.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60350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93A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brandesign.es/lab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CÓMO USAR ESTA HERRAMIENTA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Estima tu presupuesto en 3 pasos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2F5F6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945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960120" y="283464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Marca las fases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333756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Revisa las 7 fases de un proyecto de branding y marca cuáles necesita tu proyecto.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89120" y="192024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2F5F6"/>
          </a:solidFill>
          <a:ln/>
        </p:spPr>
      </p:sp>
      <p:sp>
        <p:nvSpPr>
          <p:cNvPr id="9" name="Text 7"/>
          <p:cNvSpPr/>
          <p:nvPr/>
        </p:nvSpPr>
        <p:spPr>
          <a:xfrm>
            <a:off x="4709160" y="21945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709160" y="283464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Ajusta cantidades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09160" y="333756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Algunas partidas escalan por unidades — por ejemplo, referencias de packaging.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138160" y="192024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2F5F6"/>
          </a:solidFill>
          <a:ln/>
        </p:spPr>
      </p:sp>
      <p:sp>
        <p:nvSpPr>
          <p:cNvPr id="13" name="Text 11"/>
          <p:cNvSpPr/>
          <p:nvPr/>
        </p:nvSpPr>
        <p:spPr>
          <a:xfrm>
            <a:off x="8458200" y="21945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03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8458200" y="283464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Lee el total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58200" y="333756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Suma el presupuesto orientativo y el tiempo estimado, fase a fase.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40080" y="55778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precios son orientativos (mercado España) — el presupuesto real se cierra tras una reunión de diagnóstico.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00023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02 / 09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302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EL MAPA DEL PROYECTO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Siete fases, un solo presupuesto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7863840" cy="566928"/>
          </a:xfrm>
          <a:prstGeom prst="roundRect">
            <a:avLst>
              <a:gd name="adj" fmla="val 12903"/>
            </a:avLst>
          </a:prstGeom>
          <a:solidFill>
            <a:srgbClr val="0C1220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874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463040" y="18745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Estrategia y Auditoría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560320"/>
            <a:ext cx="7863840" cy="566928"/>
          </a:xfrm>
          <a:prstGeom prst="roundRect">
            <a:avLst>
              <a:gd name="adj" fmla="val 12903"/>
            </a:avLst>
          </a:prstGeom>
          <a:solidFill>
            <a:srgbClr val="0F1830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25603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63040" y="25603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Naming e Identidad Verbal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3246120"/>
            <a:ext cx="7863840" cy="566928"/>
          </a:xfrm>
          <a:prstGeom prst="roundRect">
            <a:avLst>
              <a:gd name="adj" fmla="val 12903"/>
            </a:avLst>
          </a:prstGeom>
          <a:solidFill>
            <a:srgbClr val="0C1220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2461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63040" y="3246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Identidad Visual y Logotipo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931920"/>
            <a:ext cx="7863840" cy="566928"/>
          </a:xfrm>
          <a:prstGeom prst="roundRect">
            <a:avLst>
              <a:gd name="adj" fmla="val 12903"/>
            </a:avLst>
          </a:prstGeom>
          <a:solidFill>
            <a:srgbClr val="0F1830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9319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63040" y="39319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Manual y Aplicaciones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617720"/>
            <a:ext cx="7863840" cy="566928"/>
          </a:xfrm>
          <a:prstGeom prst="roundRect">
            <a:avLst>
              <a:gd name="adj" fmla="val 12903"/>
            </a:avLst>
          </a:prstGeom>
          <a:solidFill>
            <a:srgbClr val="0C1220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46177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46177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Packaging (si aplica)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5303520"/>
            <a:ext cx="7863840" cy="566928"/>
          </a:xfrm>
          <a:prstGeom prst="roundRect">
            <a:avLst>
              <a:gd name="adj" fmla="val 12903"/>
            </a:avLst>
          </a:prstGeom>
          <a:solidFill>
            <a:srgbClr val="0F1830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5303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463040" y="53035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Web y Digital (si aplica)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40080" y="5989320"/>
            <a:ext cx="7863840" cy="566928"/>
          </a:xfrm>
          <a:prstGeom prst="roundRect">
            <a:avLst>
              <a:gd name="adj" fmla="val 12903"/>
            </a:avLst>
          </a:prstGeom>
          <a:solidFill>
            <a:srgbClr val="0C1220"/>
          </a:solidFill>
          <a:ln/>
        </p:spPr>
      </p:sp>
      <p:sp>
        <p:nvSpPr>
          <p:cNvPr id="23" name="Text 21"/>
          <p:cNvSpPr/>
          <p:nvPr/>
        </p:nvSpPr>
        <p:spPr>
          <a:xfrm>
            <a:off x="868680" y="59893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7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463040" y="59893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Lanzamiento y Activación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778240" y="1874520"/>
            <a:ext cx="2788920" cy="4160520"/>
          </a:xfrm>
          <a:prstGeom prst="roundRect">
            <a:avLst>
              <a:gd name="adj" fmla="val 3934"/>
            </a:avLst>
          </a:prstGeom>
          <a:solidFill>
            <a:srgbClr val="F31241"/>
          </a:solidFill>
          <a:ln/>
        </p:spPr>
      </p:sp>
      <p:sp>
        <p:nvSpPr>
          <p:cNvPr id="26" name="Text 24"/>
          <p:cNvSpPr/>
          <p:nvPr/>
        </p:nvSpPr>
        <p:spPr>
          <a:xfrm>
            <a:off x="9052560" y="219456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¿Por qué</a:t>
            </a:r>
            <a:endParaRPr lang="en-US" sz="18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por fases?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052560" y="3154680"/>
            <a:ext cx="22860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FE4E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Porque no todos los proyectos necesitan las 7. Solo pagas por las fases que tu marca requiere hoy.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00023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93A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03 / 09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8F93A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DETALLE POR SERVICIO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 la estrategia al manual de marca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91640"/>
          <a:ext cx="108813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667512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Fase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Servicio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Cantidad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Precio unidad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Auditoría de marca (con IA)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2.200 €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Estrategia y posicionamiento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4.200 €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2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Naming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2.500 €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2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Identidad verbal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1.600 €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3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Diseño de logotipo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2.600 €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3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Identidad corporativa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3.400 €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4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Manual de marca (brand book)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1.900 €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4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Papelería corporativa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00023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04 / 09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DETALLE POR SERVICIO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 packaging a lanzamiento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91640"/>
          <a:ext cx="108813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667512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Fase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Servicio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Cantidad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Precio unidad</a:t>
                      </a:r>
                      <a:endParaRPr lang="en-US" sz="11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5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Packaging (por referencia)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1.200 €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5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Etiquetas (por referencia)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6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Web corporativa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5.200 €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6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Tienda online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7.800 €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Campaña de lanzamiento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3.200 €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Fase 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A0A0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Gestión de redes (mes)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3124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950 €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73152" marB="73152" anchor="ctr">
                    <a:lnL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8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6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00023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05 / 09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302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EJEMPLO DE CÁLCULO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Un proyecto tipo: marca + packaging + web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874520"/>
            <a:ext cx="5760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Estrategia y Auditoría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368296"/>
            <a:ext cx="5760720" cy="0"/>
          </a:xfrm>
          <a:prstGeom prst="line">
            <a:avLst/>
          </a:prstGeom>
          <a:noFill/>
          <a:ln w="12700">
            <a:solidFill>
              <a:srgbClr val="1A213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0" y="1874520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6.400 €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2478024"/>
            <a:ext cx="5760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Naming e Identidad Verbal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2971800"/>
            <a:ext cx="5760720" cy="0"/>
          </a:xfrm>
          <a:prstGeom prst="line">
            <a:avLst/>
          </a:prstGeom>
          <a:noFill/>
          <a:ln w="12700">
            <a:solidFill>
              <a:srgbClr val="1A213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2478024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4.100 €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3081528"/>
            <a:ext cx="5760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Identidad Visual y Logotipo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40080" y="3575304"/>
            <a:ext cx="5760720" cy="0"/>
          </a:xfrm>
          <a:prstGeom prst="line">
            <a:avLst/>
          </a:prstGeom>
          <a:noFill/>
          <a:ln w="12700">
            <a:solidFill>
              <a:srgbClr val="1A213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92240" y="3081528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6.000 €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3685032"/>
            <a:ext cx="5760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Manual y Aplicaciones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4178808"/>
            <a:ext cx="5760720" cy="0"/>
          </a:xfrm>
          <a:prstGeom prst="line">
            <a:avLst/>
          </a:prstGeom>
          <a:noFill/>
          <a:ln w="12700">
            <a:solidFill>
              <a:srgbClr val="1A213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3685032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2.800 €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" y="4288536"/>
            <a:ext cx="5760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Packaging (3 referencias)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40080" y="4782312"/>
            <a:ext cx="5760720" cy="0"/>
          </a:xfrm>
          <a:prstGeom prst="line">
            <a:avLst/>
          </a:prstGeom>
          <a:noFill/>
          <a:ln w="12700">
            <a:solidFill>
              <a:srgbClr val="1A213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92240" y="4288536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4.950 €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" y="4892040"/>
            <a:ext cx="5760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corporativa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40080" y="5385816"/>
            <a:ext cx="5760720" cy="0"/>
          </a:xfrm>
          <a:prstGeom prst="line">
            <a:avLst/>
          </a:prstGeom>
          <a:noFill/>
          <a:ln w="12700">
            <a:solidFill>
              <a:srgbClr val="1A213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92240" y="4892040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5.200 €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686800" y="1874520"/>
            <a:ext cx="2880360" cy="4023360"/>
          </a:xfrm>
          <a:prstGeom prst="roundRect">
            <a:avLst>
              <a:gd name="adj" fmla="val 3810"/>
            </a:avLst>
          </a:prstGeom>
          <a:solidFill>
            <a:srgbClr val="F31241"/>
          </a:solidFill>
          <a:ln/>
        </p:spPr>
      </p:sp>
      <p:sp>
        <p:nvSpPr>
          <p:cNvPr id="23" name="Text 21"/>
          <p:cNvSpPr/>
          <p:nvPr/>
        </p:nvSpPr>
        <p:spPr>
          <a:xfrm>
            <a:off x="8915400" y="219456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b="1" spc="100" kern="0" dirty="0">
                <a:solidFill>
                  <a:srgbClr val="FFE4E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PRESUPUESTO</a:t>
            </a:r>
            <a:endParaRPr lang="en-US" sz="11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00" b="1" spc="100" kern="0" dirty="0">
                <a:solidFill>
                  <a:srgbClr val="FFE4E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ORIENTATIVO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915400" y="288036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29.450 €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8915400" y="39776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FE4E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Tiempo estimado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915400" y="42976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14–18 semanas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100023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93A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06 / 09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8F93A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PLANIFICACIÓN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Cuánto tarda cada fase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Estrategia y Auditoría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931920" y="187452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2F5F6"/>
          </a:solidFill>
          <a:ln/>
        </p:spPr>
      </p:sp>
      <p:sp>
        <p:nvSpPr>
          <p:cNvPr id="6" name="Shape 4"/>
          <p:cNvSpPr/>
          <p:nvPr/>
        </p:nvSpPr>
        <p:spPr>
          <a:xfrm>
            <a:off x="3931920" y="1874520"/>
            <a:ext cx="2971800" cy="329184"/>
          </a:xfrm>
          <a:prstGeom prst="roundRect">
            <a:avLst>
              <a:gd name="adj" fmla="val 16667"/>
            </a:avLst>
          </a:prstGeom>
          <a:solidFill>
            <a:srgbClr val="F31241"/>
          </a:solidFill>
          <a:ln/>
        </p:spPr>
      </p:sp>
      <p:sp>
        <p:nvSpPr>
          <p:cNvPr id="7" name="Text 5"/>
          <p:cNvSpPr/>
          <p:nvPr/>
        </p:nvSpPr>
        <p:spPr>
          <a:xfrm>
            <a:off x="10012680" y="1783080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28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 sem.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2423160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Naming e Identidad Verbal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931920" y="251460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2F5F6"/>
          </a:solidFill>
          <a:ln/>
        </p:spPr>
      </p:sp>
      <p:sp>
        <p:nvSpPr>
          <p:cNvPr id="10" name="Shape 8"/>
          <p:cNvSpPr/>
          <p:nvPr/>
        </p:nvSpPr>
        <p:spPr>
          <a:xfrm>
            <a:off x="3931920" y="2514600"/>
            <a:ext cx="1981200" cy="329184"/>
          </a:xfrm>
          <a:prstGeom prst="roundRect">
            <a:avLst>
              <a:gd name="adj" fmla="val 16667"/>
            </a:avLst>
          </a:prstGeom>
          <a:solidFill>
            <a:srgbClr val="F31241"/>
          </a:solidFill>
          <a:ln/>
        </p:spPr>
      </p:sp>
      <p:sp>
        <p:nvSpPr>
          <p:cNvPr id="11" name="Text 9"/>
          <p:cNvSpPr/>
          <p:nvPr/>
        </p:nvSpPr>
        <p:spPr>
          <a:xfrm>
            <a:off x="10012680" y="2423160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28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 sem.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3063240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Identidad Visual y Logotipo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931920" y="315468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2F5F6"/>
          </a:solidFill>
          <a:ln/>
        </p:spPr>
      </p:sp>
      <p:sp>
        <p:nvSpPr>
          <p:cNvPr id="14" name="Shape 12"/>
          <p:cNvSpPr/>
          <p:nvPr/>
        </p:nvSpPr>
        <p:spPr>
          <a:xfrm>
            <a:off x="3931920" y="3154680"/>
            <a:ext cx="3962400" cy="329184"/>
          </a:xfrm>
          <a:prstGeom prst="roundRect">
            <a:avLst>
              <a:gd name="adj" fmla="val 16667"/>
            </a:avLst>
          </a:prstGeom>
          <a:solidFill>
            <a:srgbClr val="F31241"/>
          </a:solidFill>
          <a:ln/>
        </p:spPr>
      </p:sp>
      <p:sp>
        <p:nvSpPr>
          <p:cNvPr id="15" name="Text 13"/>
          <p:cNvSpPr/>
          <p:nvPr/>
        </p:nvSpPr>
        <p:spPr>
          <a:xfrm>
            <a:off x="10012680" y="3063240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28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 sem.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3703320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Manual y Aplicaciones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931920" y="379476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2F5F6"/>
          </a:solidFill>
          <a:ln/>
        </p:spPr>
      </p:sp>
      <p:sp>
        <p:nvSpPr>
          <p:cNvPr id="18" name="Shape 16"/>
          <p:cNvSpPr/>
          <p:nvPr/>
        </p:nvSpPr>
        <p:spPr>
          <a:xfrm>
            <a:off x="3931920" y="3794760"/>
            <a:ext cx="1981200" cy="329184"/>
          </a:xfrm>
          <a:prstGeom prst="roundRect">
            <a:avLst>
              <a:gd name="adj" fmla="val 16667"/>
            </a:avLst>
          </a:prstGeom>
          <a:solidFill>
            <a:srgbClr val="F31241"/>
          </a:solidFill>
          <a:ln/>
        </p:spPr>
      </p:sp>
      <p:sp>
        <p:nvSpPr>
          <p:cNvPr id="19" name="Text 17"/>
          <p:cNvSpPr/>
          <p:nvPr/>
        </p:nvSpPr>
        <p:spPr>
          <a:xfrm>
            <a:off x="10012680" y="3703320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28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 sem.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" y="4343400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Packaging (si aplica)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931920" y="443484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2F5F6"/>
          </a:solidFill>
          <a:ln/>
        </p:spPr>
      </p:sp>
      <p:sp>
        <p:nvSpPr>
          <p:cNvPr id="22" name="Shape 20"/>
          <p:cNvSpPr/>
          <p:nvPr/>
        </p:nvSpPr>
        <p:spPr>
          <a:xfrm>
            <a:off x="3931920" y="4434840"/>
            <a:ext cx="3962400" cy="329184"/>
          </a:xfrm>
          <a:prstGeom prst="roundRect">
            <a:avLst>
              <a:gd name="adj" fmla="val 16667"/>
            </a:avLst>
          </a:prstGeom>
          <a:solidFill>
            <a:srgbClr val="F31241"/>
          </a:solidFill>
          <a:ln/>
        </p:spPr>
      </p:sp>
      <p:sp>
        <p:nvSpPr>
          <p:cNvPr id="23" name="Text 21"/>
          <p:cNvSpPr/>
          <p:nvPr/>
        </p:nvSpPr>
        <p:spPr>
          <a:xfrm>
            <a:off x="10012680" y="4343400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28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 sem.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40080" y="4983480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y Digital (si aplica)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931920" y="507492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2F5F6"/>
          </a:solidFill>
          <a:ln/>
        </p:spPr>
      </p:sp>
      <p:sp>
        <p:nvSpPr>
          <p:cNvPr id="26" name="Shape 24"/>
          <p:cNvSpPr/>
          <p:nvPr/>
        </p:nvSpPr>
        <p:spPr>
          <a:xfrm>
            <a:off x="3931920" y="507492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31241"/>
          </a:solidFill>
          <a:ln/>
        </p:spPr>
      </p:sp>
      <p:sp>
        <p:nvSpPr>
          <p:cNvPr id="27" name="Text 25"/>
          <p:cNvSpPr/>
          <p:nvPr/>
        </p:nvSpPr>
        <p:spPr>
          <a:xfrm>
            <a:off x="10012680" y="4983480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28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6 sem.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0080" y="5623560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Lanzamiento y Activación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931920" y="5715000"/>
            <a:ext cx="5943600" cy="329184"/>
          </a:xfrm>
          <a:prstGeom prst="roundRect">
            <a:avLst>
              <a:gd name="adj" fmla="val 16667"/>
            </a:avLst>
          </a:prstGeom>
          <a:solidFill>
            <a:srgbClr val="F2F5F6"/>
          </a:solidFill>
          <a:ln/>
        </p:spPr>
      </p:sp>
      <p:sp>
        <p:nvSpPr>
          <p:cNvPr id="30" name="Shape 28"/>
          <p:cNvSpPr/>
          <p:nvPr/>
        </p:nvSpPr>
        <p:spPr>
          <a:xfrm>
            <a:off x="3931920" y="5715000"/>
            <a:ext cx="2971800" cy="329184"/>
          </a:xfrm>
          <a:prstGeom prst="roundRect">
            <a:avLst>
              <a:gd name="adj" fmla="val 16667"/>
            </a:avLst>
          </a:prstGeom>
          <a:solidFill>
            <a:srgbClr val="F31241"/>
          </a:solidFill>
          <a:ln/>
        </p:spPr>
      </p:sp>
      <p:sp>
        <p:nvSpPr>
          <p:cNvPr id="31" name="Text 29"/>
          <p:cNvSpPr/>
          <p:nvPr/>
        </p:nvSpPr>
        <p:spPr>
          <a:xfrm>
            <a:off x="10012680" y="5623560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28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 sem.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40080" y="5989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la práctica, varias fases se solapan y el proyecto suele acortarse frente a la suma secuencial.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100023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07 / 09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3124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CÓMO SEGUIR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Tres formas de trabajar con Brandesign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2240280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Por proyecto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880360"/>
            <a:ext cx="2788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 alcance cerrado, con fases y plazos definidos tras el diagnóstico.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89120" y="196596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31241"/>
          </a:solidFill>
          <a:ln/>
        </p:spPr>
      </p:sp>
      <p:sp>
        <p:nvSpPr>
          <p:cNvPr id="8" name="Text 6"/>
          <p:cNvSpPr/>
          <p:nvPr/>
        </p:nvSpPr>
        <p:spPr>
          <a:xfrm>
            <a:off x="4709160" y="21945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E4E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RECOMENDADO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709160" y="2514600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Planes mensuales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709160" y="3154680"/>
            <a:ext cx="2788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FE4E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 equipo de marca siempre disponible, con cuota mensual fija.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138160" y="196596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58200" y="2240280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0A0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 medida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458200" y="2880360"/>
            <a:ext cx="2788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operaciones de portfolio, fondos o grupos multimarca.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00023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08 / 09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9AA0A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BRANDESIGN LAB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302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200400"/>
            <a:ext cx="7315200" cy="7315200"/>
          </a:xfrm>
          <a:prstGeom prst="ellipse">
            <a:avLst/>
          </a:prstGeom>
          <a:solidFill>
            <a:srgbClr val="000B1D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828800"/>
            <a:ext cx="7315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¿Construimos</a:t>
            </a:r>
            <a:endParaRPr lang="en-US" sz="40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tu marca?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D7D7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Este cálculo es orientativo. Agenda una reunión gratuita y te damos un presupuesto real, con alcance y plazos claros.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4709160"/>
            <a:ext cx="2834640" cy="594360"/>
          </a:xfrm>
          <a:prstGeom prst="roundRect">
            <a:avLst>
              <a:gd name="adj" fmla="val 53846"/>
            </a:avLst>
          </a:prstGeom>
          <a:solidFill>
            <a:srgbClr val="F3124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470916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Hablar con un estratega →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5943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brandesign.es · info@brandesign.es · +34 91 423 70 72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2026-07-12T20:42:09Z</dcterms:created>
  <dcterms:modified xsi:type="dcterms:W3CDTF">2026-07-12T20:42:09Z</dcterms:modified>
</cp:coreProperties>
</file>